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5" r:id="rId10"/>
    <p:sldId id="268" r:id="rId11"/>
    <p:sldId id="269" r:id="rId12"/>
    <p:sldId id="270" r:id="rId13"/>
    <p:sldId id="271" r:id="rId14"/>
    <p:sldId id="272" r:id="rId15"/>
    <p:sldId id="278" r:id="rId16"/>
    <p:sldId id="279" r:id="rId17"/>
    <p:sldId id="313" r:id="rId18"/>
    <p:sldId id="310" r:id="rId19"/>
    <p:sldId id="314" r:id="rId2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9" autoAdjust="0"/>
    <p:restoredTop sz="94727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E3344-2412-4DEC-A695-FCB62D0AB8B5}" type="datetimeFigureOut">
              <a:rPr lang="es-MX" smtClean="0"/>
              <a:t>03/11/2014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63043-64B6-404F-B621-05D1A68A575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43470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DC17D9A-02A7-4AA6-A2CB-93AF659468CF}" type="datetimeFigureOut">
              <a:rPr lang="es-MX" smtClean="0"/>
              <a:t>03/11/2014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5B796C92-62A2-4DF1-982B-7C56AC29D250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D9A-02A7-4AA6-A2CB-93AF659468CF}" type="datetimeFigureOut">
              <a:rPr lang="es-MX" smtClean="0"/>
              <a:t>03/11/2014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96C92-62A2-4DF1-982B-7C56AC29D250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D9A-02A7-4AA6-A2CB-93AF659468CF}" type="datetimeFigureOut">
              <a:rPr lang="es-MX" smtClean="0"/>
              <a:t>03/11/2014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96C92-62A2-4DF1-982B-7C56AC29D250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D9A-02A7-4AA6-A2CB-93AF659468CF}" type="datetimeFigureOut">
              <a:rPr lang="es-MX" smtClean="0"/>
              <a:t>03/11/2014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96C92-62A2-4DF1-982B-7C56AC29D250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D9A-02A7-4AA6-A2CB-93AF659468CF}" type="datetimeFigureOut">
              <a:rPr lang="es-MX" smtClean="0"/>
              <a:t>03/11/2014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96C92-62A2-4DF1-982B-7C56AC29D250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D9A-02A7-4AA6-A2CB-93AF659468CF}" type="datetimeFigureOut">
              <a:rPr lang="es-MX" smtClean="0"/>
              <a:t>03/11/2014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96C92-62A2-4DF1-982B-7C56AC29D250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D9A-02A7-4AA6-A2CB-93AF659468CF}" type="datetimeFigureOut">
              <a:rPr lang="es-MX" smtClean="0"/>
              <a:t>03/11/2014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96C92-62A2-4DF1-982B-7C56AC29D250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DC17D9A-02A7-4AA6-A2CB-93AF659468CF}" type="datetimeFigureOut">
              <a:rPr lang="es-MX" smtClean="0"/>
              <a:t>03/11/2014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5B796C92-62A2-4DF1-982B-7C56AC29D250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DC17D9A-02A7-4AA6-A2CB-93AF659468CF}" type="datetimeFigureOut">
              <a:rPr lang="es-MX" smtClean="0"/>
              <a:t>03/11/2014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5B796C92-62A2-4DF1-982B-7C56AC29D250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D9A-02A7-4AA6-A2CB-93AF659468CF}" type="datetimeFigureOut">
              <a:rPr lang="es-MX" smtClean="0"/>
              <a:t>03/11/2014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96C92-62A2-4DF1-982B-7C56AC29D250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D9A-02A7-4AA6-A2CB-93AF659468CF}" type="datetimeFigureOut">
              <a:rPr lang="es-MX" smtClean="0"/>
              <a:t>03/11/2014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96C92-62A2-4DF1-982B-7C56AC29D250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DC17D9A-02A7-4AA6-A2CB-93AF659468CF}" type="datetimeFigureOut">
              <a:rPr lang="es-MX" smtClean="0"/>
              <a:t>03/11/2014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B796C92-62A2-4DF1-982B-7C56AC29D250}" type="slidenum">
              <a:rPr lang="es-MX" smtClean="0"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393593" y="2420888"/>
            <a:ext cx="4706799" cy="2618178"/>
          </a:xfrm>
        </p:spPr>
        <p:txBody>
          <a:bodyPr>
            <a:noAutofit/>
          </a:bodyPr>
          <a:lstStyle/>
          <a:p>
            <a:r>
              <a:rPr lang="es-MX" sz="4000" dirty="0" smtClean="0"/>
              <a:t>“</a:t>
            </a:r>
            <a:r>
              <a:rPr lang="es-MX" sz="2800" dirty="0" smtClean="0"/>
              <a:t>Primera Compañía Universitaria de Teatro Guiñol para la Difusión de la Cultura de la Legalidad y el Estado de Derecho”</a:t>
            </a:r>
            <a:endParaRPr lang="es-MX" sz="2800" dirty="0"/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2197100" cy="3009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9 Rectángulo"/>
          <p:cNvSpPr/>
          <p:nvPr/>
        </p:nvSpPr>
        <p:spPr>
          <a:xfrm>
            <a:off x="3312716" y="13407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b="1" dirty="0"/>
              <a:t>Premio 2014 “El Valor de la Legalidad… Orgullo de ser UACH”</a:t>
            </a:r>
            <a:endParaRPr lang="es-MX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115616" y="5278470"/>
            <a:ext cx="626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+mj-lt"/>
                <a:ea typeface="+mj-ea"/>
                <a:cs typeface="+mj-cs"/>
              </a:rPr>
              <a:t>Enfocado a Proyectos de </a:t>
            </a:r>
            <a:r>
              <a:rPr lang="es-MX" sz="2000" dirty="0" smtClean="0">
                <a:latin typeface="+mj-lt"/>
                <a:ea typeface="+mj-ea"/>
                <a:cs typeface="+mj-cs"/>
              </a:rPr>
              <a:t>Intervención Ciudadana</a:t>
            </a:r>
            <a:endParaRPr lang="es-MX" sz="2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567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692696"/>
            <a:ext cx="6965245" cy="1202485"/>
          </a:xfrm>
        </p:spPr>
        <p:txBody>
          <a:bodyPr/>
          <a:lstStyle/>
          <a:p>
            <a:r>
              <a:rPr lang="es-MX" dirty="0" smtClean="0"/>
              <a:t>Descripción del Proyecto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772816"/>
            <a:ext cx="7560840" cy="446449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dirty="0" smtClean="0"/>
              <a:t>“</a:t>
            </a:r>
            <a:r>
              <a:rPr lang="es-MX" b="1" dirty="0"/>
              <a:t>Primera</a:t>
            </a:r>
            <a:r>
              <a:rPr lang="es-MX" dirty="0" smtClean="0"/>
              <a:t> </a:t>
            </a:r>
            <a:r>
              <a:rPr lang="es-MX" b="1" dirty="0" smtClean="0"/>
              <a:t>Compañía de Teatro Guiñol Universitaria” </a:t>
            </a:r>
            <a:r>
              <a:rPr lang="es-MX" dirty="0" smtClean="0"/>
              <a:t>para fomentar el conocimiento y difusión de la </a:t>
            </a:r>
            <a:r>
              <a:rPr lang="es-MX" b="1" i="1" dirty="0" smtClean="0"/>
              <a:t>Cultura de la Legalidad </a:t>
            </a:r>
            <a:r>
              <a:rPr lang="es-MX" i="1" dirty="0" smtClean="0"/>
              <a:t>y el </a:t>
            </a:r>
            <a:r>
              <a:rPr lang="es-MX" b="1" i="1" dirty="0" smtClean="0"/>
              <a:t>Estado de Derecho</a:t>
            </a:r>
            <a:r>
              <a:rPr lang="es-MX" i="1" dirty="0" smtClean="0"/>
              <a:t> </a:t>
            </a:r>
            <a:endParaRPr lang="es-MX" i="1" dirty="0"/>
          </a:p>
          <a:p>
            <a:pPr marL="0" indent="0" algn="just">
              <a:buNone/>
            </a:pPr>
            <a:endParaRPr lang="es-MX" i="1" dirty="0" smtClean="0"/>
          </a:p>
          <a:p>
            <a:pPr marL="0" indent="0" algn="ctr">
              <a:buNone/>
            </a:pPr>
            <a:r>
              <a:rPr lang="es-MX" i="1" dirty="0" smtClean="0"/>
              <a:t>Valores en la comunidad en general y en estudiantes desde nivel preescolar a nivel superior</a:t>
            </a:r>
          </a:p>
          <a:p>
            <a:pPr marL="0" indent="0" algn="ctr">
              <a:buNone/>
            </a:pPr>
            <a:endParaRPr lang="es-MX" i="1" dirty="0" smtClean="0"/>
          </a:p>
          <a:p>
            <a:pPr marL="0" indent="0" algn="ctr">
              <a:buNone/>
            </a:pPr>
            <a:r>
              <a:rPr lang="es-MX" i="1" dirty="0"/>
              <a:t>C</a:t>
            </a:r>
            <a:r>
              <a:rPr lang="es-MX" i="1" dirty="0" smtClean="0"/>
              <a:t>on el fin de generar una conciencia sobre la </a:t>
            </a:r>
            <a:r>
              <a:rPr lang="es-MX" b="1" i="1" dirty="0" smtClean="0"/>
              <a:t>Cultura de la Legalidad y  el Estado de Derecho</a:t>
            </a:r>
            <a:r>
              <a:rPr lang="es-MX" i="1" dirty="0" smtClean="0"/>
              <a:t>.</a:t>
            </a:r>
          </a:p>
          <a:p>
            <a:pPr marL="0" indent="0" algn="just">
              <a:buNone/>
            </a:pPr>
            <a:endParaRPr lang="es-MX" b="1" i="1" dirty="0"/>
          </a:p>
        </p:txBody>
      </p:sp>
    </p:spTree>
    <p:extLst>
      <p:ext uri="{BB962C8B-B14F-4D97-AF65-F5344CB8AC3E}">
        <p14:creationId xmlns:p14="http://schemas.microsoft.com/office/powerpoint/2010/main" val="310582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na Laura\Desktop\RESPALDO\Documents\Semestre V Ene-Junio 2014\Cultura De La Legalidad\Fotos\10351597_10152271518739842_130209147289477515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764704"/>
            <a:ext cx="7344816" cy="53285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61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052736"/>
            <a:ext cx="7488832" cy="46703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dirty="0" smtClean="0"/>
              <a:t>La “</a:t>
            </a:r>
            <a:r>
              <a:rPr lang="es-MX" b="1" i="1" dirty="0" smtClean="0"/>
              <a:t>Representación Teatral “ </a:t>
            </a:r>
            <a:r>
              <a:rPr lang="es-MX" dirty="0" smtClean="0"/>
              <a:t>se enfoca en situaciones de la vida cotidiana de la ciudadanía con el uso de títeres de tipo </a:t>
            </a:r>
            <a:r>
              <a:rPr lang="es-MX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guiñol</a:t>
            </a:r>
            <a:r>
              <a:rPr lang="es-MX" dirty="0" smtClean="0"/>
              <a:t>.</a:t>
            </a:r>
          </a:p>
          <a:p>
            <a:pPr marL="0" indent="0">
              <a:buNone/>
            </a:pPr>
            <a:endParaRPr lang="es-MX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es-MX" dirty="0"/>
              <a:t>L</a:t>
            </a:r>
            <a:r>
              <a:rPr lang="es-MX" dirty="0" smtClean="0"/>
              <a:t>levando siempre mensajes de contenido que cumplan con los objetivos planteados: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s-MX" dirty="0" smtClean="0"/>
              <a:t>Temas Legales, de Salud, etc.</a:t>
            </a:r>
          </a:p>
          <a:p>
            <a:pPr marL="0" indent="0">
              <a:buNone/>
            </a:pPr>
            <a:endParaRPr lang="es-MX" dirty="0"/>
          </a:p>
          <a:p>
            <a:pPr>
              <a:buFont typeface="Wingdings" panose="05000000000000000000" pitchFamily="2" charset="2"/>
              <a:buChar char="§"/>
            </a:pPr>
            <a:r>
              <a:rPr lang="es-MX" dirty="0" smtClean="0"/>
              <a:t>Las presentaciones serán de carácter itinerante en los espacios de educación y áreas publicas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4372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03648" y="1268760"/>
            <a:ext cx="6196405" cy="3603812"/>
          </a:xfrm>
        </p:spPr>
        <p:txBody>
          <a:bodyPr/>
          <a:lstStyle/>
          <a:p>
            <a:pPr marL="0" indent="0" algn="ctr">
              <a:buNone/>
            </a:pPr>
            <a:endParaRPr lang="es-MX" dirty="0" smtClean="0"/>
          </a:p>
          <a:p>
            <a:pPr marL="0" indent="0" algn="ctr">
              <a:buNone/>
            </a:pPr>
            <a:endParaRPr lang="es-MX" dirty="0"/>
          </a:p>
          <a:p>
            <a:pPr algn="ctr">
              <a:buFont typeface="Wingdings" panose="05000000000000000000" pitchFamily="2" charset="2"/>
              <a:buChar char="v"/>
            </a:pPr>
            <a:r>
              <a:rPr lang="es-MX" dirty="0" smtClean="0"/>
              <a:t>Se busca de igual forma que estudiantes se integren y participen en la compañía de teatro y colaboren en la creación de nuevos guiones y personajes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6257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53373" y="692696"/>
            <a:ext cx="6965245" cy="1202485"/>
          </a:xfrm>
        </p:spPr>
        <p:txBody>
          <a:bodyPr/>
          <a:lstStyle/>
          <a:p>
            <a:r>
              <a:rPr lang="es-MX" dirty="0" smtClean="0"/>
              <a:t>Creación de Personajes</a:t>
            </a:r>
            <a:endParaRPr lang="es-MX" dirty="0"/>
          </a:p>
        </p:txBody>
      </p:sp>
      <p:pic>
        <p:nvPicPr>
          <p:cNvPr id="3074" name="Picture 2" descr="C:\Users\Ana Laura\Desktop\RESPALDO\Documents\Semestre V Ene-Junio 2014\Cultura De La Legalidad\Fotos\20140517_1134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75"/>
          <a:stretch/>
        </p:blipFill>
        <p:spPr bwMode="auto">
          <a:xfrm>
            <a:off x="899592" y="1628800"/>
            <a:ext cx="7272808" cy="43204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4373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Ana Laura\Desktop\RESPALDO\Documents\Semestre V Ene-Junio 2014\Cultura De La Legalidad\Fotos\20140517_1201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61" y="3284984"/>
            <a:ext cx="5220580" cy="25937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098" name="Picture 2" descr="C:\Users\Ana Laura\Desktop\RESPALDO\Documents\Semestre V Ene-Junio 2014\Cultura De La Legalidad\Fotos\20140517_120145[1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4"/>
          <a:stretch/>
        </p:blipFill>
        <p:spPr bwMode="auto">
          <a:xfrm rot="345997">
            <a:off x="3470596" y="585087"/>
            <a:ext cx="4901799" cy="27815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53978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Ana Laura\Desktop\RESPALDO\Documents\Semestre V Ene-Junio 2014\Cultura De La Legalidad\Fotos\IMG_20140519_1513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90023">
            <a:off x="4081180" y="1888712"/>
            <a:ext cx="4988306" cy="36091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na Laura\Desktop\RESPALDO\Documents\Semestre V Ene-Junio 2014\Cultura De La Legalidad\Fotos\IMG_20140519_1513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4612">
            <a:off x="381750" y="1289042"/>
            <a:ext cx="5328594" cy="42435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98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Misión de la Primera Compañía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2119256"/>
            <a:ext cx="7560840" cy="38300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MX" dirty="0" smtClean="0"/>
          </a:p>
          <a:p>
            <a:pPr marL="0" indent="0" algn="just">
              <a:buNone/>
            </a:pPr>
            <a:endParaRPr lang="es-MX" dirty="0"/>
          </a:p>
          <a:p>
            <a:pPr marL="0" indent="0" algn="just">
              <a:buNone/>
            </a:pPr>
            <a:r>
              <a:rPr lang="es-MX" dirty="0" smtClean="0"/>
              <a:t>Es imperante concientizar de nuestra responsabilidad individual en el debilitamiento del Estado de Derecho y nuestra oportunidad para convertir en agentes de cambio a la audiencia, seguidores y a futuros integrantes</a:t>
            </a:r>
          </a:p>
        </p:txBody>
      </p:sp>
    </p:spTree>
    <p:extLst>
      <p:ext uri="{BB962C8B-B14F-4D97-AF65-F5344CB8AC3E}">
        <p14:creationId xmlns:p14="http://schemas.microsoft.com/office/powerpoint/2010/main" val="2286480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Enfoque de la Compañía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2119256"/>
            <a:ext cx="7416824" cy="404604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MX" dirty="0" smtClean="0"/>
              <a:t>Otros </a:t>
            </a:r>
            <a:r>
              <a:rPr lang="es-MX" dirty="0"/>
              <a:t>de los problemas relacionados a la falta de Cultura de la Legalidad es la discriminación </a:t>
            </a:r>
            <a:r>
              <a:rPr lang="es-MX" dirty="0" smtClean="0"/>
              <a:t>a:</a:t>
            </a:r>
          </a:p>
          <a:p>
            <a:pPr marL="0" indent="0" algn="ctr">
              <a:buNone/>
            </a:pPr>
            <a:r>
              <a:rPr lang="es-MX" dirty="0"/>
              <a:t>E</a:t>
            </a:r>
            <a:r>
              <a:rPr lang="es-MX" dirty="0" smtClean="0"/>
              <a:t>tnias Indígenas</a:t>
            </a:r>
          </a:p>
          <a:p>
            <a:pPr marL="0" indent="0" algn="ctr">
              <a:buNone/>
            </a:pPr>
            <a:r>
              <a:rPr lang="es-MX" dirty="0"/>
              <a:t>P</a:t>
            </a:r>
            <a:r>
              <a:rPr lang="es-MX" dirty="0" smtClean="0"/>
              <a:t>ersonas </a:t>
            </a:r>
            <a:r>
              <a:rPr lang="es-MX" dirty="0"/>
              <a:t>con </a:t>
            </a:r>
            <a:r>
              <a:rPr lang="es-MX" dirty="0" smtClean="0"/>
              <a:t>Capacidades </a:t>
            </a:r>
            <a:r>
              <a:rPr lang="es-MX" dirty="0"/>
              <a:t>D</a:t>
            </a:r>
            <a:r>
              <a:rPr lang="es-MX" dirty="0" smtClean="0"/>
              <a:t>iferentes</a:t>
            </a:r>
          </a:p>
          <a:p>
            <a:pPr marL="0" indent="0" algn="ctr">
              <a:buNone/>
            </a:pPr>
            <a:r>
              <a:rPr lang="es-MX" dirty="0"/>
              <a:t>M</a:t>
            </a:r>
            <a:r>
              <a:rPr lang="es-MX" dirty="0" smtClean="0"/>
              <a:t>ujeres </a:t>
            </a:r>
            <a:r>
              <a:rPr lang="es-MX" dirty="0"/>
              <a:t>E</a:t>
            </a:r>
            <a:r>
              <a:rPr lang="es-MX" dirty="0" smtClean="0"/>
              <a:t>mbarazadas </a:t>
            </a:r>
          </a:p>
          <a:p>
            <a:pPr marL="0" indent="0" algn="ctr">
              <a:buNone/>
            </a:pPr>
            <a:r>
              <a:rPr lang="es-MX" dirty="0"/>
              <a:t>M</a:t>
            </a:r>
            <a:r>
              <a:rPr lang="es-MX" dirty="0" smtClean="0"/>
              <a:t>enores </a:t>
            </a:r>
            <a:r>
              <a:rPr lang="es-MX" dirty="0"/>
              <a:t>de E</a:t>
            </a:r>
            <a:r>
              <a:rPr lang="es-MX" dirty="0" smtClean="0"/>
              <a:t>dad </a:t>
            </a:r>
          </a:p>
          <a:p>
            <a:pPr marL="0" indent="0" algn="ctr">
              <a:buNone/>
            </a:pPr>
            <a:r>
              <a:rPr lang="es-MX" dirty="0" smtClean="0"/>
              <a:t>Personas con Preferencias Sexuales Distinta a la Heterosexual </a:t>
            </a:r>
          </a:p>
          <a:p>
            <a:pPr marL="0" indent="0" algn="ctr">
              <a:buNone/>
            </a:pPr>
            <a:r>
              <a:rPr lang="es-MX" dirty="0"/>
              <a:t>D</a:t>
            </a:r>
            <a:r>
              <a:rPr lang="es-MX" dirty="0" smtClean="0"/>
              <a:t>e </a:t>
            </a:r>
            <a:r>
              <a:rPr lang="es-MX" dirty="0"/>
              <a:t>E</a:t>
            </a:r>
            <a:r>
              <a:rPr lang="es-MX" dirty="0" smtClean="0"/>
              <a:t>scasos </a:t>
            </a:r>
            <a:r>
              <a:rPr lang="es-MX" dirty="0"/>
              <a:t>R</a:t>
            </a:r>
            <a:r>
              <a:rPr lang="es-MX" dirty="0" smtClean="0"/>
              <a:t>ecursos </a:t>
            </a:r>
          </a:p>
          <a:p>
            <a:pPr marL="0" indent="0">
              <a:buNone/>
            </a:pPr>
            <a:endParaRPr lang="es-MX" dirty="0"/>
          </a:p>
          <a:p>
            <a:pPr>
              <a:buFont typeface="Wingdings" panose="05000000000000000000" pitchFamily="2" charset="2"/>
              <a:buChar char="§"/>
            </a:pPr>
            <a:endParaRPr lang="es-MX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s-MX" dirty="0" smtClean="0"/>
              <a:t>Ya </a:t>
            </a:r>
            <a:r>
              <a:rPr lang="es-MX" dirty="0"/>
              <a:t>que estos grupos son más vulnerables y las leyes no son del conocimiento ni aplicadas de la misma manera que a los </a:t>
            </a:r>
            <a:r>
              <a:rPr lang="es-MX" dirty="0" smtClean="0"/>
              <a:t>demás.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11809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Visión de la Compañía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2060848"/>
            <a:ext cx="7416824" cy="4032447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es-MX" dirty="0" smtClean="0"/>
              <a:t>I. Crear </a:t>
            </a:r>
            <a:r>
              <a:rPr lang="es-MX" dirty="0"/>
              <a:t>conciencia en la comunidad </a:t>
            </a:r>
            <a:r>
              <a:rPr lang="es-MX" dirty="0" smtClean="0"/>
              <a:t> en general, desde  los aprendices </a:t>
            </a:r>
            <a:r>
              <a:rPr lang="es-MX" dirty="0"/>
              <a:t>de preescolar hasta </a:t>
            </a:r>
            <a:r>
              <a:rPr lang="es-MX" dirty="0" smtClean="0"/>
              <a:t> los profesionistas en formación del nivel superior; </a:t>
            </a:r>
            <a:r>
              <a:rPr lang="es-MX" dirty="0"/>
              <a:t>sobre la importancia de conocer y aceptar la Cultura de la Legalidad, el Estado de </a:t>
            </a:r>
            <a:r>
              <a:rPr lang="es-MX" dirty="0" smtClean="0"/>
              <a:t>Derecho y Constitución </a:t>
            </a:r>
            <a:r>
              <a:rPr lang="es-MX" dirty="0"/>
              <a:t>de los Estados Unidos </a:t>
            </a:r>
            <a:r>
              <a:rPr lang="es-MX" dirty="0" smtClean="0"/>
              <a:t>Mexicanos.</a:t>
            </a:r>
          </a:p>
          <a:p>
            <a:pPr marL="0" lvl="0" indent="0" algn="just">
              <a:buNone/>
            </a:pPr>
            <a:endParaRPr lang="es-MX" dirty="0" smtClean="0"/>
          </a:p>
          <a:p>
            <a:pPr marL="0" lvl="0" indent="0" algn="just">
              <a:buNone/>
            </a:pPr>
            <a:r>
              <a:rPr lang="es-MX" dirty="0"/>
              <a:t>C</a:t>
            </a:r>
            <a:r>
              <a:rPr lang="es-MX" dirty="0" smtClean="0"/>
              <a:t>on </a:t>
            </a:r>
            <a:r>
              <a:rPr lang="es-MX" dirty="0"/>
              <a:t>el fin de mantenerse informados de que la ley  al ser cumplida y  los beneficios que traería a la sociedad si esta fuera respetada.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74691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836712"/>
            <a:ext cx="7200800" cy="5184576"/>
          </a:xfrm>
        </p:spPr>
        <p:txBody>
          <a:bodyPr/>
          <a:lstStyle/>
          <a:p>
            <a:pPr marL="0" lvl="0" indent="0">
              <a:buNone/>
            </a:pPr>
            <a:endParaRPr lang="es-MX" dirty="0" smtClean="0"/>
          </a:p>
          <a:p>
            <a:pPr marL="0" lvl="0" indent="0">
              <a:buNone/>
            </a:pPr>
            <a:r>
              <a:rPr lang="es-MX" dirty="0" smtClean="0"/>
              <a:t>II. Difundir </a:t>
            </a:r>
            <a:r>
              <a:rPr lang="es-MX" dirty="0"/>
              <a:t>que la Constitución de los Estados Unidos Mexicanos es el cimiento para comprender nuestro estado de derecho.</a:t>
            </a:r>
          </a:p>
          <a:p>
            <a:pPr marL="0" indent="0">
              <a:buNone/>
            </a:pPr>
            <a:endParaRPr lang="es-MX" dirty="0" smtClean="0"/>
          </a:p>
          <a:p>
            <a:pPr marL="0" lvl="0" indent="0">
              <a:buNone/>
            </a:pPr>
            <a:r>
              <a:rPr lang="es-MX" dirty="0" smtClean="0"/>
              <a:t>III. Fomentar </a:t>
            </a:r>
            <a:r>
              <a:rPr lang="es-MX" dirty="0"/>
              <a:t>una buena cultura de la legalidad, atreves del teatro guiñol, que proporcionara orden en la sociedad, para lograr condiciones de vida, agradables y seguras</a:t>
            </a:r>
            <a:r>
              <a:rPr lang="es-MX" dirty="0" smtClean="0"/>
              <a:t>.</a:t>
            </a:r>
          </a:p>
          <a:p>
            <a:pPr marL="0" lv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IV. Rechazar </a:t>
            </a:r>
            <a:r>
              <a:rPr lang="es-MX" dirty="0"/>
              <a:t>las conductas ilegales y denunciarlas.</a:t>
            </a:r>
          </a:p>
          <a:p>
            <a:pPr marL="0" lv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34670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Metas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2119256"/>
            <a:ext cx="7344816" cy="3902032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es-MX" dirty="0"/>
              <a:t>Lograr la conciencia de que la Importancia de la Cultura de la Legalidad y el Estado de Derecho y de que  la Constitución existe y debe ser respetada para el bien común.</a:t>
            </a:r>
          </a:p>
          <a:p>
            <a:pPr>
              <a:buFont typeface="Wingdings" panose="05000000000000000000" pitchFamily="2" charset="2"/>
              <a:buChar char="ü"/>
            </a:pPr>
            <a:endParaRPr lang="es-MX" dirty="0" smtClean="0"/>
          </a:p>
          <a:p>
            <a:pPr lvl="0">
              <a:buFont typeface="Wingdings" panose="05000000000000000000" pitchFamily="2" charset="2"/>
              <a:buChar char="ü"/>
            </a:pPr>
            <a:r>
              <a:rPr lang="es-MX" dirty="0"/>
              <a:t>Logar que la audiencia acepte que la Constitución está vigente, y que </a:t>
            </a:r>
            <a:r>
              <a:rPr lang="es-MX" dirty="0" smtClean="0"/>
              <a:t>respete </a:t>
            </a:r>
            <a:r>
              <a:rPr lang="es-MX" dirty="0"/>
              <a:t>las leyes y garantías individuales expuestas en </a:t>
            </a:r>
            <a:r>
              <a:rPr lang="es-MX" dirty="0" smtClean="0"/>
              <a:t>ella</a:t>
            </a:r>
            <a:r>
              <a:rPr lang="es-MX" dirty="0"/>
              <a:t>.</a:t>
            </a:r>
          </a:p>
          <a:p>
            <a:pPr marL="0" lvl="0" indent="0">
              <a:buNone/>
            </a:pP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56263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errusca.files.wordpress.com/2012/07/cpeu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9" t="26469" r="1969" b="4553"/>
          <a:stretch/>
        </p:blipFill>
        <p:spPr bwMode="auto">
          <a:xfrm>
            <a:off x="899592" y="908720"/>
            <a:ext cx="7398202" cy="511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ü"/>
            </a:pPr>
            <a:endParaRPr lang="es-MX" dirty="0" smtClean="0"/>
          </a:p>
          <a:p>
            <a:pPr lvl="0">
              <a:buFont typeface="Wingdings" panose="05000000000000000000" pitchFamily="2" charset="2"/>
              <a:buChar char="ü"/>
            </a:pPr>
            <a:endParaRPr lang="es-MX" dirty="0"/>
          </a:p>
          <a:p>
            <a:pPr lvl="0">
              <a:buFont typeface="Wingdings" panose="05000000000000000000" pitchFamily="2" charset="2"/>
              <a:buChar char="ü"/>
            </a:pPr>
            <a:r>
              <a:rPr lang="es-MX" dirty="0" smtClean="0"/>
              <a:t>Exponer </a:t>
            </a:r>
            <a:r>
              <a:rPr lang="es-MX" dirty="0"/>
              <a:t>la problemática que existe en nuestro país al no respetar y cumplir con la Constitución y el Estado de </a:t>
            </a:r>
            <a:r>
              <a:rPr lang="es-ES" dirty="0"/>
              <a:t>Derecho.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95190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Resultado Esperado</a:t>
            </a:r>
            <a:endParaRPr lang="es-MX" dirty="0"/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s-MX" dirty="0" smtClean="0"/>
          </a:p>
          <a:p>
            <a:pPr marL="0" indent="0" algn="just">
              <a:buNone/>
            </a:pPr>
            <a:r>
              <a:rPr lang="es-MX" dirty="0" smtClean="0"/>
              <a:t>En </a:t>
            </a:r>
            <a:r>
              <a:rPr lang="es-MX" dirty="0"/>
              <a:t>base a los problemas planteados  la Compañía de Teatro Guiñol, pretende fomentar los valores civiles a través de la presentación de obras de teatro con diferentes temas siempre enfocados en la Cultura de la Legalidad y el Estado de Derecho.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98079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fundaciontelevisa.org/mejorenfamilia/wp-content/uploads/2013/05/valor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501009"/>
            <a:ext cx="6886508" cy="281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Marcador de contenido"/>
          <p:cNvSpPr>
            <a:spLocks noGrp="1"/>
          </p:cNvSpPr>
          <p:nvPr>
            <p:ph idx="1"/>
          </p:nvPr>
        </p:nvSpPr>
        <p:spPr>
          <a:xfrm>
            <a:off x="1463040" y="1124744"/>
            <a:ext cx="6196405" cy="4598325"/>
          </a:xfrm>
        </p:spPr>
        <p:txBody>
          <a:bodyPr/>
          <a:lstStyle/>
          <a:p>
            <a:pPr marL="0" indent="0">
              <a:buNone/>
            </a:pPr>
            <a:endParaRPr lang="es-MX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es-MX" dirty="0" smtClean="0"/>
              <a:t>Se </a:t>
            </a:r>
            <a:r>
              <a:rPr lang="es-MX" dirty="0"/>
              <a:t>espera que los valores sean puestos en práctica por el público y que ellos mismos difundan el aprendizaje  obtenido en las obras presentadas, logrando así una participación positiva por parte de la sociedad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22123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387282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Descripción de la 1° Obra Generada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La obra que se presenta a continuación, relata un conflicto que se presenta entre niños de primaria a la hora de recreo</a:t>
            </a:r>
          </a:p>
          <a:p>
            <a:endParaRPr lang="es-MX" dirty="0"/>
          </a:p>
          <a:p>
            <a:r>
              <a:rPr lang="es-MX" dirty="0" smtClean="0"/>
              <a:t>Donde describen el valores básicos de los niños para lidiar con situaciones cotidianas</a:t>
            </a:r>
          </a:p>
          <a:p>
            <a:endParaRPr lang="es-MX" dirty="0"/>
          </a:p>
          <a:p>
            <a:r>
              <a:rPr lang="es-MX" dirty="0" smtClean="0"/>
              <a:t>Y en caso de omitir tales valores y reglas, las consecuencias que podrían ocurrir.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07769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 rotWithShape="1">
          <a:blip r:embed="rId2"/>
          <a:srcRect l="11202" t="-604" r="10895" b="604"/>
          <a:stretch/>
        </p:blipFill>
        <p:spPr bwMode="auto">
          <a:xfrm>
            <a:off x="971600" y="908720"/>
            <a:ext cx="7272808" cy="51125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37138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Créditos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63040" y="2119256"/>
            <a:ext cx="6196405" cy="397403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MX" dirty="0" smtClean="0"/>
              <a:t>Licenciado Gabriel Santisteban </a:t>
            </a:r>
            <a:r>
              <a:rPr lang="es-MX" dirty="0" err="1" smtClean="0"/>
              <a:t>Rodriguez</a:t>
            </a:r>
            <a:endParaRPr lang="es-MX" dirty="0" smtClean="0"/>
          </a:p>
          <a:p>
            <a:pPr marL="0" indent="0" algn="ctr">
              <a:buNone/>
            </a:pPr>
            <a:endParaRPr lang="es-MX" dirty="0" smtClean="0"/>
          </a:p>
          <a:p>
            <a:pPr marL="0" indent="0" algn="ctr">
              <a:buNone/>
            </a:pPr>
            <a:r>
              <a:rPr lang="es-MX" dirty="0" smtClean="0"/>
              <a:t>Estudiantes de Licenciatura En Enfermería y Nutriología:</a:t>
            </a:r>
          </a:p>
          <a:p>
            <a:pPr marL="0" indent="0">
              <a:buNone/>
            </a:pPr>
            <a:endParaRPr lang="es-MX" dirty="0"/>
          </a:p>
          <a:p>
            <a:pPr marL="0" indent="0" algn="ctr">
              <a:buNone/>
            </a:pPr>
            <a:r>
              <a:rPr lang="es-MX" dirty="0" smtClean="0"/>
              <a:t>Raisa Vique Villegas </a:t>
            </a:r>
          </a:p>
          <a:p>
            <a:pPr marL="0" indent="0" algn="ctr">
              <a:buNone/>
            </a:pPr>
            <a:r>
              <a:rPr lang="es-MX" dirty="0" smtClean="0"/>
              <a:t>Roxana Mendoza Frescas</a:t>
            </a:r>
          </a:p>
          <a:p>
            <a:pPr marL="0" indent="0" algn="ctr">
              <a:buNone/>
            </a:pPr>
            <a:r>
              <a:rPr lang="es-MX" dirty="0" smtClean="0"/>
              <a:t>Ilse Prieto Del Val</a:t>
            </a:r>
          </a:p>
          <a:p>
            <a:pPr marL="0" indent="0" algn="ctr">
              <a:buNone/>
            </a:pPr>
            <a:r>
              <a:rPr lang="es-MX" dirty="0" smtClean="0"/>
              <a:t>José Escobedo Martínez</a:t>
            </a:r>
          </a:p>
          <a:p>
            <a:pPr marL="0" indent="0" algn="ctr">
              <a:buNone/>
            </a:pPr>
            <a:r>
              <a:rPr lang="es-MX" dirty="0" smtClean="0"/>
              <a:t>Alejandro Morales González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707225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ncheta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</TotalTime>
  <Words>686</Words>
  <Application>Microsoft Office PowerPoint</Application>
  <PresentationFormat>Presentación en pantalla (4:3)</PresentationFormat>
  <Paragraphs>72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Chincheta</vt:lpstr>
      <vt:lpstr>“Primera Compañía Universitaria de Teatro Guiñol para la Difusión de la Cultura de la Legalidad y el Estado de Derecho”</vt:lpstr>
      <vt:lpstr>Descripción del Proyecto</vt:lpstr>
      <vt:lpstr>Presentación de PowerPoint</vt:lpstr>
      <vt:lpstr>Presentación de PowerPoint</vt:lpstr>
      <vt:lpstr>Presentación de PowerPoint</vt:lpstr>
      <vt:lpstr>Creación de Personajes</vt:lpstr>
      <vt:lpstr>Presentación de PowerPoint</vt:lpstr>
      <vt:lpstr>Presentación de PowerPoint</vt:lpstr>
      <vt:lpstr>Misión de la Primera Compañía</vt:lpstr>
      <vt:lpstr>Enfoque de la Compañía</vt:lpstr>
      <vt:lpstr>Visión de la Compañía</vt:lpstr>
      <vt:lpstr>Presentación de PowerPoint</vt:lpstr>
      <vt:lpstr>Metas</vt:lpstr>
      <vt:lpstr>Presentación de PowerPoint</vt:lpstr>
      <vt:lpstr>Resultado Esperado</vt:lpstr>
      <vt:lpstr>Presentación de PowerPoint</vt:lpstr>
      <vt:lpstr>Descripción de la 1° Obra Generada</vt:lpstr>
      <vt:lpstr>Presentación de PowerPoint</vt:lpstr>
      <vt:lpstr>Créditos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Compañía de teatro guiñol para la difusion de la cultura de la legalidad</dc:title>
  <dc:creator>Alejandro Morales Gonzalez</dc:creator>
  <cp:lastModifiedBy>Ana Laura</cp:lastModifiedBy>
  <cp:revision>32</cp:revision>
  <dcterms:created xsi:type="dcterms:W3CDTF">2014-09-29T01:21:58Z</dcterms:created>
  <dcterms:modified xsi:type="dcterms:W3CDTF">2014-11-04T01:35:55Z</dcterms:modified>
</cp:coreProperties>
</file>